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B1B7"/>
    <a:srgbClr val="BA2031"/>
    <a:srgbClr val="BA0C2F"/>
    <a:srgbClr val="646A6E"/>
    <a:srgbClr val="BFC6CB"/>
    <a:srgbClr val="A6B0B6"/>
    <a:srgbClr val="868E92"/>
    <a:srgbClr val="636A6D"/>
    <a:srgbClr val="3E4443"/>
    <a:srgbClr val="848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F9169D-10D6-45DA-BF88-8E2B60D45874}" v="14" dt="2023-09-15T15:18:43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13"/>
  </p:normalViewPr>
  <p:slideViewPr>
    <p:cSldViewPr snapToGrid="0" snapToObjects="1">
      <p:cViewPr varScale="1">
        <p:scale>
          <a:sx n="65" d="100"/>
          <a:sy n="65" d="100"/>
        </p:scale>
        <p:origin x="108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0970D-D161-5644-B74F-FDC955EEAC01}" type="datetimeFigureOut">
              <a:rPr lang="en-US" smtClean="0"/>
              <a:t>9/22/23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6D1D6-EDB9-2D40-94F8-6213492B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4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66D1D6-EDB9-2D40-94F8-6213492B32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0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6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8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4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5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8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3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6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4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4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6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0897E-5FFB-574D-A87E-0C4368026862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B698-7DF5-664F-A9E6-7BD0A820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8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osu.zoom.us/j/98655505893?pwd=cFliemszb1dFckZ3dnpEdzBJdnRpZz09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osu.zoom.us/j/91544272904?pwd=TTJPa1ZzM0lQYld0ejZiQnlPSzVRdz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su.zoom.us/j/93611754459?pwd=QzBVNkIxTjBITlBHU01DOEE0b3UyUT09" TargetMode="External"/><Relationship Id="rId5" Type="http://schemas.openxmlformats.org/officeDocument/2006/relationships/image" Target="../media/image3.emf"/><Relationship Id="rId10" Type="http://schemas.openxmlformats.org/officeDocument/2006/relationships/hyperlink" Target="https://osu.zoom.us/j/94973473293?pwd=TElYNVgyTndUY05mcitNV0ppN0IrQT09" TargetMode="External"/><Relationship Id="rId4" Type="http://schemas.openxmlformats.org/officeDocument/2006/relationships/image" Target="../media/image2.svg"/><Relationship Id="rId9" Type="http://schemas.openxmlformats.org/officeDocument/2006/relationships/hyperlink" Target="https://osu.zoom.us/j/92666247389?pwd=alo5TTZQUWZQZkN2WDlHRWRxeUlFUT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id="{3FD70D80-BDAB-013D-C673-3C36B5DB106B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68" y="7569890"/>
            <a:ext cx="694535" cy="694535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317EC6EC-8B8E-98D6-FBD6-0D34997E2DFA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3003" y="3826859"/>
            <a:ext cx="694535" cy="69453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E327B4E2-1AF0-C95D-8391-A337993DB2A8}"/>
              </a:ext>
            </a:extLst>
          </p:cNvPr>
          <p:cNvSpPr txBox="1"/>
          <p:nvPr/>
        </p:nvSpPr>
        <p:spPr>
          <a:xfrm>
            <a:off x="4061270" y="7142714"/>
            <a:ext cx="694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uckeye Sans" pitchFamily="2" charset="77"/>
              </a:rPr>
              <a:t>00</a:t>
            </a:r>
          </a:p>
        </p:txBody>
      </p:sp>
      <p:sp>
        <p:nvSpPr>
          <p:cNvPr id="50" name="Graphic 7">
            <a:extLst>
              <a:ext uri="{FF2B5EF4-FFF2-40B4-BE49-F238E27FC236}">
                <a16:creationId xmlns:a16="http://schemas.microsoft.com/office/drawing/2014/main" id="{6233E74A-A09C-D83D-5129-1EF6179A791F}"/>
              </a:ext>
            </a:extLst>
          </p:cNvPr>
          <p:cNvSpPr/>
          <p:nvPr/>
        </p:nvSpPr>
        <p:spPr>
          <a:xfrm>
            <a:off x="519289" y="444500"/>
            <a:ext cx="6740959" cy="2579381"/>
          </a:xfrm>
          <a:custGeom>
            <a:avLst/>
            <a:gdLst>
              <a:gd name="connsiteX0" fmla="*/ 0 w 3848651"/>
              <a:gd name="connsiteY0" fmla="*/ 0 h 2579381"/>
              <a:gd name="connsiteX1" fmla="*/ 3848652 w 3848651"/>
              <a:gd name="connsiteY1" fmla="*/ 0 h 2579381"/>
              <a:gd name="connsiteX2" fmla="*/ 3848652 w 3848651"/>
              <a:gd name="connsiteY2" fmla="*/ 2579381 h 2579381"/>
              <a:gd name="connsiteX3" fmla="*/ 0 w 3848651"/>
              <a:gd name="connsiteY3" fmla="*/ 2579381 h 257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8651" h="2579381">
                <a:moveTo>
                  <a:pt x="0" y="0"/>
                </a:moveTo>
                <a:lnTo>
                  <a:pt x="3848652" y="0"/>
                </a:lnTo>
                <a:lnTo>
                  <a:pt x="3848652" y="2579381"/>
                </a:lnTo>
                <a:lnTo>
                  <a:pt x="0" y="2579381"/>
                </a:lnTo>
                <a:close/>
              </a:path>
            </a:pathLst>
          </a:custGeom>
          <a:solidFill>
            <a:srgbClr val="BA2031"/>
          </a:solidFill>
          <a:ln w="1308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5A35E25-3FAD-D714-631B-A8709BD33EB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296" y="2218381"/>
            <a:ext cx="2522615" cy="45360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D132F35-DE0F-EEA4-FCD3-75BCEB0DF873}"/>
              </a:ext>
            </a:extLst>
          </p:cNvPr>
          <p:cNvSpPr txBox="1"/>
          <p:nvPr/>
        </p:nvSpPr>
        <p:spPr>
          <a:xfrm>
            <a:off x="764131" y="733637"/>
            <a:ext cx="616314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Buckeye Sans" pitchFamily="2" charset="77"/>
              </a:rPr>
              <a:t>EHE Faculty Professional 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  <a:latin typeface="Buckeye Sans" pitchFamily="2" charset="77"/>
              </a:rPr>
              <a:t>Development Workshops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  <a:latin typeface="Buckeye Sans" pitchFamily="2" charset="77"/>
              </a:rPr>
              <a:t>2023-2024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8C2B26-32FC-498A-1819-09B219BD4552}"/>
              </a:ext>
            </a:extLst>
          </p:cNvPr>
          <p:cNvSpPr txBox="1"/>
          <p:nvPr/>
        </p:nvSpPr>
        <p:spPr>
          <a:xfrm>
            <a:off x="655322" y="3284686"/>
            <a:ext cx="2165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46A6E"/>
                </a:solidFill>
                <a:latin typeface="Buckeye Sans" pitchFamily="2" charset="77"/>
              </a:rPr>
              <a:t>Autumn 2023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46267F4-2DC2-AC76-7287-DCB41F4D92EF}"/>
              </a:ext>
            </a:extLst>
          </p:cNvPr>
          <p:cNvCxnSpPr>
            <a:cxnSpLocks/>
          </p:cNvCxnSpPr>
          <p:nvPr/>
        </p:nvCxnSpPr>
        <p:spPr>
          <a:xfrm>
            <a:off x="655322" y="3685780"/>
            <a:ext cx="6271951" cy="0"/>
          </a:xfrm>
          <a:prstGeom prst="line">
            <a:avLst/>
          </a:prstGeom>
          <a:ln w="12700">
            <a:solidFill>
              <a:srgbClr val="BFC6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D185721-DE48-CF7B-DAF1-22A08FB82624}"/>
              </a:ext>
            </a:extLst>
          </p:cNvPr>
          <p:cNvCxnSpPr>
            <a:cxnSpLocks/>
          </p:cNvCxnSpPr>
          <p:nvPr/>
        </p:nvCxnSpPr>
        <p:spPr>
          <a:xfrm flipV="1">
            <a:off x="3791297" y="3078738"/>
            <a:ext cx="50481" cy="6211566"/>
          </a:xfrm>
          <a:prstGeom prst="line">
            <a:avLst/>
          </a:prstGeom>
          <a:ln w="12700">
            <a:solidFill>
              <a:srgbClr val="BFC6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0497F0A-9FFA-916F-2A14-149CD7908E9A}"/>
              </a:ext>
            </a:extLst>
          </p:cNvPr>
          <p:cNvSpPr txBox="1"/>
          <p:nvPr/>
        </p:nvSpPr>
        <p:spPr>
          <a:xfrm>
            <a:off x="1289114" y="3818407"/>
            <a:ext cx="2417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646A6E"/>
                </a:solidFill>
                <a:latin typeface="Buckeye Sans" pitchFamily="2" charset="77"/>
              </a:rPr>
              <a:t>P&amp;T Workshop: Overview of the Process for Committees </a:t>
            </a:r>
          </a:p>
          <a:p>
            <a:r>
              <a:rPr lang="en-US" sz="1600" dirty="0">
                <a:solidFill>
                  <a:srgbClr val="646A6E"/>
                </a:solidFill>
                <a:latin typeface="Buckeye Sans" pitchFamily="2" charset="77"/>
              </a:rPr>
              <a:t>Offered by EHE Office of Faculty Affairs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07E9CED-D0AB-8DF4-C071-1FF3BDA74161}"/>
              </a:ext>
            </a:extLst>
          </p:cNvPr>
          <p:cNvCxnSpPr>
            <a:cxnSpLocks/>
          </p:cNvCxnSpPr>
          <p:nvPr/>
        </p:nvCxnSpPr>
        <p:spPr>
          <a:xfrm>
            <a:off x="655322" y="3685780"/>
            <a:ext cx="3051759" cy="0"/>
          </a:xfrm>
          <a:prstGeom prst="line">
            <a:avLst/>
          </a:prstGeom>
          <a:ln w="12700">
            <a:solidFill>
              <a:srgbClr val="BFC6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DD77D65-4E03-FFD0-5DF3-D3263F729812}"/>
              </a:ext>
            </a:extLst>
          </p:cNvPr>
          <p:cNvSpPr txBox="1"/>
          <p:nvPr/>
        </p:nvSpPr>
        <p:spPr>
          <a:xfrm>
            <a:off x="4061944" y="3266828"/>
            <a:ext cx="2165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46A6E"/>
                </a:solidFill>
                <a:latin typeface="Buckeye Sans" pitchFamily="2" charset="77"/>
              </a:rPr>
              <a:t>Spring 2024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EC7807A7-1573-90CC-7063-DFC392545040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7028" y="3827259"/>
            <a:ext cx="694535" cy="69453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9A2BFAF-E03C-1122-1E11-9BE76AE97361}"/>
              </a:ext>
            </a:extLst>
          </p:cNvPr>
          <p:cNvSpPr txBox="1"/>
          <p:nvPr/>
        </p:nvSpPr>
        <p:spPr>
          <a:xfrm>
            <a:off x="541668" y="3898629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SEP.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783A40-8C5C-6F8A-B378-49B7AB30A02E}"/>
              </a:ext>
            </a:extLst>
          </p:cNvPr>
          <p:cNvSpPr txBox="1"/>
          <p:nvPr/>
        </p:nvSpPr>
        <p:spPr>
          <a:xfrm>
            <a:off x="524685" y="4161337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08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3F22288E-DE95-61F5-8A3B-323B76714D67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968" y="5573883"/>
            <a:ext cx="694535" cy="69453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D79382D-A4B7-8D69-CC06-152B518FD9F2}"/>
              </a:ext>
            </a:extLst>
          </p:cNvPr>
          <p:cNvSpPr txBox="1"/>
          <p:nvPr/>
        </p:nvSpPr>
        <p:spPr>
          <a:xfrm>
            <a:off x="538124" y="5618735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OCT.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6C6DB9-12C0-C9B1-2155-988DDD062377}"/>
              </a:ext>
            </a:extLst>
          </p:cNvPr>
          <p:cNvSpPr txBox="1"/>
          <p:nvPr/>
        </p:nvSpPr>
        <p:spPr>
          <a:xfrm>
            <a:off x="534842" y="5899086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06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A02298-615A-20D4-A99A-13C0C8F6BDAB}"/>
              </a:ext>
            </a:extLst>
          </p:cNvPr>
          <p:cNvSpPr txBox="1"/>
          <p:nvPr/>
        </p:nvSpPr>
        <p:spPr>
          <a:xfrm>
            <a:off x="1289114" y="5600832"/>
            <a:ext cx="24179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646A6E"/>
                </a:solidFill>
                <a:latin typeface="Buckeye Sans" pitchFamily="2" charset="77"/>
              </a:rPr>
              <a:t>CV Preparation and Presentation </a:t>
            </a:r>
          </a:p>
          <a:p>
            <a:r>
              <a:rPr lang="en-US" sz="1600" dirty="0">
                <a:solidFill>
                  <a:srgbClr val="646A6E"/>
                </a:solidFill>
                <a:latin typeface="Buckeye Sans" pitchFamily="2" charset="77"/>
              </a:rPr>
              <a:t>Offered by Drs. Donna Ford and Keeley Pratt</a:t>
            </a:r>
          </a:p>
          <a:p>
            <a:r>
              <a:rPr lang="en-US" sz="1200" b="1" dirty="0">
                <a:solidFill>
                  <a:srgbClr val="C00000"/>
                </a:solidFill>
                <a:latin typeface="Buckeye Sans" pitchFamily="2" charset="77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https://osu.zoom.us/j/93611754459?pwd=QzBVNkIxTjBITlBHU01DOEE0b3UyUT09</a:t>
            </a:r>
            <a:r>
              <a:rPr lang="en-US" sz="1200" b="1" dirty="0">
                <a:solidFill>
                  <a:srgbClr val="C00000"/>
                </a:solidFill>
                <a:latin typeface="Buckeye Sans" pitchFamily="2" charset="77"/>
              </a:rPr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0BF467-3704-384E-D8A7-193A6768091F}"/>
              </a:ext>
            </a:extLst>
          </p:cNvPr>
          <p:cNvSpPr txBox="1"/>
          <p:nvPr/>
        </p:nvSpPr>
        <p:spPr>
          <a:xfrm>
            <a:off x="500884" y="7652134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NOV.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F69D8D-D53B-0F03-1E74-2F7EB214FA70}"/>
              </a:ext>
            </a:extLst>
          </p:cNvPr>
          <p:cNvSpPr txBox="1"/>
          <p:nvPr/>
        </p:nvSpPr>
        <p:spPr>
          <a:xfrm>
            <a:off x="500884" y="7922346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03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55389B-E074-28C7-B036-3AD3B9B783D9}"/>
              </a:ext>
            </a:extLst>
          </p:cNvPr>
          <p:cNvSpPr txBox="1"/>
          <p:nvPr/>
        </p:nvSpPr>
        <p:spPr>
          <a:xfrm>
            <a:off x="1264456" y="7631233"/>
            <a:ext cx="2417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646A6E"/>
                </a:solidFill>
                <a:latin typeface="Buckeye Sans" pitchFamily="2" charset="77"/>
              </a:rPr>
              <a:t>De-Colonizing Your Syllabus </a:t>
            </a:r>
          </a:p>
          <a:p>
            <a:r>
              <a:rPr lang="en-US" sz="1600" dirty="0">
                <a:solidFill>
                  <a:srgbClr val="646A6E"/>
                </a:solidFill>
                <a:latin typeface="Buckeye Sans" pitchFamily="2" charset="77"/>
              </a:rPr>
              <a:t>Offered by Dr. Donna Ford</a:t>
            </a:r>
          </a:p>
          <a:p>
            <a:r>
              <a:rPr lang="en-US" sz="1200" b="1" dirty="0">
                <a:solidFill>
                  <a:srgbClr val="C00000"/>
                </a:solidFill>
                <a:latin typeface="Buckeye Sans" pitchFamily="2" charset="77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https://osu.zoom.us/j/91544272904?pwd=TTJPa1ZzM0lQYld0ejZiQnlPSzVRdz09</a:t>
            </a:r>
            <a:endParaRPr lang="en-US" sz="1200" b="1" dirty="0">
              <a:solidFill>
                <a:srgbClr val="C00000"/>
              </a:solidFill>
              <a:latin typeface="Buckeye Sans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92BFB-8DAB-DA29-82C9-F0A07FBECA26}"/>
              </a:ext>
            </a:extLst>
          </p:cNvPr>
          <p:cNvSpPr txBox="1"/>
          <p:nvPr/>
        </p:nvSpPr>
        <p:spPr>
          <a:xfrm>
            <a:off x="4885129" y="3818407"/>
            <a:ext cx="241796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646A6E"/>
                </a:solidFill>
                <a:latin typeface="Buckeye Sans" pitchFamily="2" charset="77"/>
              </a:rPr>
              <a:t>P&amp;T Workshop:  Overview of the Process for Candidates </a:t>
            </a:r>
          </a:p>
          <a:p>
            <a:r>
              <a:rPr lang="en-US" sz="1600" dirty="0">
                <a:solidFill>
                  <a:srgbClr val="646A6E"/>
                </a:solidFill>
                <a:latin typeface="Buckeye Sans" pitchFamily="2" charset="77"/>
              </a:rPr>
              <a:t>Offered by EHE Office of Faculty Affairs</a:t>
            </a:r>
          </a:p>
          <a:p>
            <a:r>
              <a:rPr lang="en-US" sz="1200" b="1" dirty="0">
                <a:solidFill>
                  <a:srgbClr val="C00000"/>
                </a:solidFill>
                <a:latin typeface="Buckeye Sans" pitchFamily="2" charset="77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https://osu.zoom.us/j/98655505893?pwd=cFliemszb1dFckZ3dnpEdzBJdnRpZz09</a:t>
            </a:r>
            <a:r>
              <a:rPr lang="en-US" sz="1200" b="1" dirty="0">
                <a:solidFill>
                  <a:srgbClr val="C00000"/>
                </a:solidFill>
                <a:latin typeface="Buckeye Sans" pitchFamily="2" charset="77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FDEB9-36B6-4015-7898-2C4DFB7A7443}"/>
              </a:ext>
            </a:extLst>
          </p:cNvPr>
          <p:cNvSpPr txBox="1"/>
          <p:nvPr/>
        </p:nvSpPr>
        <p:spPr>
          <a:xfrm>
            <a:off x="4153002" y="3866363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JAN.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C421F3-D353-0114-5660-3447104765A7}"/>
              </a:ext>
            </a:extLst>
          </p:cNvPr>
          <p:cNvSpPr txBox="1"/>
          <p:nvPr/>
        </p:nvSpPr>
        <p:spPr>
          <a:xfrm>
            <a:off x="4122777" y="4121240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19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D8B4A61-B523-26FF-0FFF-78DFDD71419A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8308" y="5676258"/>
            <a:ext cx="694535" cy="6945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CAC88B9-9F39-4A8F-5DF1-B6F01E0BCA70}"/>
              </a:ext>
            </a:extLst>
          </p:cNvPr>
          <p:cNvSpPr txBox="1"/>
          <p:nvPr/>
        </p:nvSpPr>
        <p:spPr>
          <a:xfrm>
            <a:off x="4153966" y="5726138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FEB.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AC593A-74A3-A673-7896-9FCA324101E4}"/>
              </a:ext>
            </a:extLst>
          </p:cNvPr>
          <p:cNvSpPr txBox="1"/>
          <p:nvPr/>
        </p:nvSpPr>
        <p:spPr>
          <a:xfrm>
            <a:off x="4126789" y="5969182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09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3A0023B2-82BE-CABA-53E4-32A0CB43D848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8308" y="7569889"/>
            <a:ext cx="694535" cy="69453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82A910D3-56F5-EFEF-9723-FDA22AF7597B}"/>
              </a:ext>
            </a:extLst>
          </p:cNvPr>
          <p:cNvSpPr txBox="1"/>
          <p:nvPr/>
        </p:nvSpPr>
        <p:spPr>
          <a:xfrm>
            <a:off x="4895478" y="5669348"/>
            <a:ext cx="241796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646A6E"/>
                </a:solidFill>
                <a:latin typeface="Buckeye Sans" pitchFamily="2" charset="77"/>
              </a:rPr>
              <a:t>Writing Narrative Statements in Your Dossier</a:t>
            </a:r>
          </a:p>
          <a:p>
            <a:r>
              <a:rPr lang="en-US" sz="1600" dirty="0">
                <a:solidFill>
                  <a:srgbClr val="646A6E"/>
                </a:solidFill>
                <a:latin typeface="Buckeye Sans" pitchFamily="2" charset="77"/>
              </a:rPr>
              <a:t>Offered by Dr. Colette Dollarhide</a:t>
            </a:r>
          </a:p>
          <a:p>
            <a:r>
              <a:rPr lang="en-US" sz="1200" b="1" dirty="0">
                <a:solidFill>
                  <a:srgbClr val="C00000"/>
                </a:solidFill>
                <a:latin typeface="Buckeye Sans" pitchFamily="2" charset="77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https://osu.zoom.us/j/92666247389?pwd=alo5TTZQUWZQZkN2WDlHRWRxeUlFUT09</a:t>
            </a:r>
            <a:r>
              <a:rPr lang="en-US" sz="1200" b="1" dirty="0">
                <a:solidFill>
                  <a:srgbClr val="C00000"/>
                </a:solidFill>
                <a:latin typeface="Buckeye Sans" pitchFamily="2" charset="77"/>
              </a:rPr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2262B5-10B0-8209-ACF3-6E20B0A38EA2}"/>
              </a:ext>
            </a:extLst>
          </p:cNvPr>
          <p:cNvSpPr txBox="1"/>
          <p:nvPr/>
        </p:nvSpPr>
        <p:spPr>
          <a:xfrm>
            <a:off x="4132648" y="7623746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MAR.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7EF0A5C-F6CC-547D-CB07-2C64969B2B62}"/>
              </a:ext>
            </a:extLst>
          </p:cNvPr>
          <p:cNvSpPr txBox="1"/>
          <p:nvPr/>
        </p:nvSpPr>
        <p:spPr>
          <a:xfrm>
            <a:off x="4122776" y="7875173"/>
            <a:ext cx="69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uckeye Sans" pitchFamily="2" charset="77"/>
              </a:rPr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6D6A36B-29A9-D03F-05CB-CF52F32DB5AE}"/>
              </a:ext>
            </a:extLst>
          </p:cNvPr>
          <p:cNvSpPr txBox="1"/>
          <p:nvPr/>
        </p:nvSpPr>
        <p:spPr>
          <a:xfrm>
            <a:off x="4912158" y="7601666"/>
            <a:ext cx="241796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646A6E"/>
                </a:solidFill>
                <a:latin typeface="Buckeye Sans" pitchFamily="2" charset="77"/>
              </a:rPr>
              <a:t>Interfolio</a:t>
            </a:r>
            <a:r>
              <a:rPr lang="en-US" sz="1600" b="1" dirty="0">
                <a:solidFill>
                  <a:srgbClr val="646A6E"/>
                </a:solidFill>
                <a:latin typeface="Buckeye Sans" pitchFamily="2" charset="77"/>
              </a:rPr>
              <a:t> Training for EHE Faculty</a:t>
            </a:r>
          </a:p>
          <a:p>
            <a:r>
              <a:rPr lang="en-US" sz="1600" dirty="0">
                <a:solidFill>
                  <a:srgbClr val="646A6E"/>
                </a:solidFill>
                <a:latin typeface="Buckeye Sans" pitchFamily="2" charset="77"/>
              </a:rPr>
              <a:t>Offered by Vice Provost Helen Malone </a:t>
            </a:r>
            <a:r>
              <a:rPr lang="en-US" sz="1600">
                <a:solidFill>
                  <a:srgbClr val="646A6E"/>
                </a:solidFill>
                <a:latin typeface="Buckeye Sans" pitchFamily="2" charset="77"/>
              </a:rPr>
              <a:t>and </a:t>
            </a:r>
          </a:p>
          <a:p>
            <a:r>
              <a:rPr lang="en-US" sz="1600">
                <a:solidFill>
                  <a:srgbClr val="646A6E"/>
                </a:solidFill>
                <a:latin typeface="Buckeye Sans" pitchFamily="2" charset="77"/>
              </a:rPr>
              <a:t>Ms</a:t>
            </a:r>
            <a:r>
              <a:rPr lang="en-US" sz="1600" dirty="0">
                <a:solidFill>
                  <a:srgbClr val="646A6E"/>
                </a:solidFill>
                <a:latin typeface="Buckeye Sans" pitchFamily="2" charset="77"/>
              </a:rPr>
              <a:t>. Cricket </a:t>
            </a:r>
            <a:r>
              <a:rPr lang="en-US" sz="1600" dirty="0" err="1">
                <a:solidFill>
                  <a:srgbClr val="646A6E"/>
                </a:solidFill>
                <a:latin typeface="Buckeye Sans" pitchFamily="2" charset="77"/>
              </a:rPr>
              <a:t>Nardacci</a:t>
            </a:r>
            <a:endParaRPr lang="en-US" sz="1600" dirty="0">
              <a:solidFill>
                <a:srgbClr val="646A6E"/>
              </a:solidFill>
              <a:latin typeface="Buckeye Sans" pitchFamily="2" charset="77"/>
            </a:endParaRPr>
          </a:p>
          <a:p>
            <a:r>
              <a:rPr lang="en-US" sz="1200" b="1" dirty="0">
                <a:solidFill>
                  <a:srgbClr val="C00000"/>
                </a:solidFill>
                <a:latin typeface="Buckeye Sans" pitchFamily="2" charset="77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https://osu.zoom.us/j/94973473293?pwd=TElYNVgyTndUY05mcitNV0ppN0IrQT09</a:t>
            </a:r>
            <a:r>
              <a:rPr lang="en-US" sz="1200" b="1" dirty="0">
                <a:solidFill>
                  <a:srgbClr val="C00000"/>
                </a:solidFill>
                <a:latin typeface="Buckeye Sans" pitchFamily="2" charset="77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63640D-9F1D-FD25-4CA8-90A25E218E35}"/>
              </a:ext>
            </a:extLst>
          </p:cNvPr>
          <p:cNvSpPr txBox="1"/>
          <p:nvPr/>
        </p:nvSpPr>
        <p:spPr>
          <a:xfrm>
            <a:off x="603504" y="9454260"/>
            <a:ext cx="6565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46A6E"/>
                </a:solidFill>
                <a:latin typeface="Buckeye Sans" pitchFamily="2" charset="77"/>
              </a:rPr>
              <a:t>***Please note all workshops will be offered from Noon to 1 pm</a:t>
            </a:r>
          </a:p>
        </p:txBody>
      </p:sp>
    </p:spTree>
    <p:extLst>
      <p:ext uri="{BB962C8B-B14F-4D97-AF65-F5344CB8AC3E}">
        <p14:creationId xmlns:p14="http://schemas.microsoft.com/office/powerpoint/2010/main" val="387514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BB636D0C7D954F8F41ABBB791748E3" ma:contentTypeVersion="19" ma:contentTypeDescription="Create a new document." ma:contentTypeScope="" ma:versionID="31f10bc2b501a918ab3242838a7b46af">
  <xsd:schema xmlns:xsd="http://www.w3.org/2001/XMLSchema" xmlns:xs="http://www.w3.org/2001/XMLSchema" xmlns:p="http://schemas.microsoft.com/office/2006/metadata/properties" xmlns:ns2="e0be4310-aa38-4817-93b6-f2406c76e9d5" xmlns:ns3="5305deec-464f-494f-a75d-0b2f76260e13" targetNamespace="http://schemas.microsoft.com/office/2006/metadata/properties" ma:root="true" ma:fieldsID="2d4e2829399491dbc4cdb788de7db121" ns2:_="" ns3:_="">
    <xsd:import namespace="e0be4310-aa38-4817-93b6-f2406c76e9d5"/>
    <xsd:import namespace="5305deec-464f-494f-a75d-0b2f76260e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be4310-aa38-4817-93b6-f2406c76e9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5deec-464f-494f-a75d-0b2f76260e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1e2e9ae-3d18-41ed-a26d-9f37a93c89bb}" ma:internalName="TaxCatchAll" ma:showField="CatchAllData" ma:web="5305deec-464f-494f-a75d-0b2f76260e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05deec-464f-494f-a75d-0b2f76260e13" xsi:nil="true"/>
    <lcf76f155ced4ddcb4097134ff3c332f xmlns="e0be4310-aa38-4817-93b6-f2406c76e9d5">
      <Terms xmlns="http://schemas.microsoft.com/office/infopath/2007/PartnerControls"/>
    </lcf76f155ced4ddcb4097134ff3c332f>
    <SharedWithUsers xmlns="5305deec-464f-494f-a75d-0b2f76260e13">
      <UserInfo>
        <DisplayName/>
        <AccountId xsi:nil="true"/>
        <AccountType/>
      </UserInfo>
    </SharedWithUsers>
    <MediaLengthInSeconds xmlns="e0be4310-aa38-4817-93b6-f2406c76e9d5" xsi:nil="true"/>
  </documentManagement>
</p:properties>
</file>

<file path=customXml/itemProps1.xml><?xml version="1.0" encoding="utf-8"?>
<ds:datastoreItem xmlns:ds="http://schemas.openxmlformats.org/officeDocument/2006/customXml" ds:itemID="{7A949200-099C-4ACE-B296-8A18B4E553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8B6164-C4BD-469F-9E10-706F741A62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be4310-aa38-4817-93b6-f2406c76e9d5"/>
    <ds:schemaRef ds:uri="5305deec-464f-494f-a75d-0b2f76260e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ACC32C-E0F8-48E3-95C3-3B1675BE1EF8}">
  <ds:schemaRefs>
    <ds:schemaRef ds:uri="http://schemas.microsoft.com/office/2006/metadata/properties"/>
    <ds:schemaRef ds:uri="http://schemas.microsoft.com/office/infopath/2007/PartnerControls"/>
    <ds:schemaRef ds:uri="5305deec-464f-494f-a75d-0b2f76260e13"/>
    <ds:schemaRef ds:uri="e0be4310-aa38-4817-93b6-f2406c76e9d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204</Words>
  <Application>Microsoft Macintosh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Buckeye Sans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Turner, Chris</dc:creator>
  <cp:lastModifiedBy>Soppelsa, Matt</cp:lastModifiedBy>
  <cp:revision>9</cp:revision>
  <dcterms:created xsi:type="dcterms:W3CDTF">2022-06-22T21:12:11Z</dcterms:created>
  <dcterms:modified xsi:type="dcterms:W3CDTF">2023-09-22T20:27:43Z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0x01010041BB636D0C7D954F8F41ABBB791748E3</vt:lpwstr>
  </property>
  <property fmtid="{D5CDD505-2E9C-101B-9397-08002B2CF9AE}" pid="3" name="Order">
    <vt:r8>115200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